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oboto"/>
      <p:regular r:id="rId20"/>
      <p:bold r:id="rId21"/>
      <p:italic r:id="rId22"/>
      <p:boldItalic r:id="rId23"/>
    </p:embeddedFont>
    <p:embeddedFont>
      <p:font typeface="Montserrat"/>
      <p:regular r:id="rId24"/>
      <p:bold r:id="rId25"/>
      <p:italic r:id="rId26"/>
      <p:boldItalic r:id="rId27"/>
    </p:embeddedFont>
    <p:embeddedFont>
      <p:font typeface="Lato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22" Type="http://schemas.openxmlformats.org/officeDocument/2006/relationships/font" Target="fonts/Roboto-italic.fntdata"/><Relationship Id="rId21" Type="http://schemas.openxmlformats.org/officeDocument/2006/relationships/font" Target="fonts/Roboto-bold.fntdata"/><Relationship Id="rId24" Type="http://schemas.openxmlformats.org/officeDocument/2006/relationships/font" Target="fonts/Montserrat-regular.fntdata"/><Relationship Id="rId23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-italic.fntdata"/><Relationship Id="rId25" Type="http://schemas.openxmlformats.org/officeDocument/2006/relationships/font" Target="fonts/Montserrat-bold.fntdata"/><Relationship Id="rId28" Type="http://schemas.openxmlformats.org/officeDocument/2006/relationships/font" Target="fonts/Lato-regular.fntdata"/><Relationship Id="rId27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Lato-boldItalic.fntdata"/><Relationship Id="rId3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6210776395_1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6210776395_1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6210776395_1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6210776395_1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6210776395_1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6210776395_1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6210776395_1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6210776395_1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62f7a1ace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62f7a1ace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62ef764355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62ef764355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62f7a1ace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62f7a1ace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21077639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21077639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6210776395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6210776395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6210776395_1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6210776395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6210776395_1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6210776395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6210776395_1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6210776395_1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6210776395_1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6210776395_1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Workshop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38097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Numpy and Pandas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6" name="Google Shape;13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5875" y="4110759"/>
            <a:ext cx="2019701" cy="9455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2"/>
          <p:cNvSpPr txBox="1"/>
          <p:nvPr>
            <p:ph type="title"/>
          </p:nvPr>
        </p:nvSpPr>
        <p:spPr>
          <a:xfrm>
            <a:off x="823850" y="142305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Pandas</a:t>
            </a:r>
            <a:endParaRPr/>
          </a:p>
        </p:txBody>
      </p:sp>
      <p:pic>
        <p:nvPicPr>
          <p:cNvPr id="197" name="Google Shape;19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275" y="2288250"/>
            <a:ext cx="7791450" cy="155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65875" y="4110759"/>
            <a:ext cx="2019701" cy="9455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Series</a:t>
            </a:r>
            <a:endParaRPr/>
          </a:p>
        </p:txBody>
      </p:sp>
      <p:sp>
        <p:nvSpPr>
          <p:cNvPr id="204" name="Google Shape;204;p23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Similar to lists. One dimensional array.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Big difference: it has associated array of labels - indices. You are able to create the labels for each of the entries. Similar to dictionary. </a:t>
            </a:r>
            <a:endParaRPr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Dataframe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0" name="Google Shape;21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5300" y="1046150"/>
            <a:ext cx="4031230" cy="353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Dataframe Indexing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6" name="Google Shape;21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6127" y="915400"/>
            <a:ext cx="5738551" cy="409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Coming Up..</a:t>
            </a:r>
            <a:endParaRPr/>
          </a:p>
        </p:txBody>
      </p:sp>
      <p:pic>
        <p:nvPicPr>
          <p:cNvPr id="222" name="Google Shape;22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7750" y="1416675"/>
            <a:ext cx="5162550" cy="123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10425" y="3044700"/>
            <a:ext cx="4813050" cy="150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Last Time</a:t>
            </a:r>
            <a:endParaRPr/>
          </a:p>
        </p:txBody>
      </p:sp>
      <p:sp>
        <p:nvSpPr>
          <p:cNvPr id="142" name="Google Shape;142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Data Types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Data Structures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Lists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Dictionaries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Sets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For loops</a:t>
            </a:r>
            <a:endParaRPr sz="2400"/>
          </a:p>
        </p:txBody>
      </p:sp>
      <p:pic>
        <p:nvPicPr>
          <p:cNvPr id="143" name="Google Shape;14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5875" y="4110759"/>
            <a:ext cx="2019701" cy="9455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Packages</a:t>
            </a:r>
            <a:endParaRPr/>
          </a:p>
        </p:txBody>
      </p:sp>
      <p:sp>
        <p:nvSpPr>
          <p:cNvPr id="149" name="Google Shape;149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2700" marR="152400" rtl="0" algn="l"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A module is a single file (or files) that are imported under one import and used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A package is a collection of modules in directories that give a package hierarchy.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2427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6"/>
          <p:cNvSpPr txBox="1"/>
          <p:nvPr/>
        </p:nvSpPr>
        <p:spPr>
          <a:xfrm>
            <a:off x="598100" y="1775222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Quick Numpy</a:t>
            </a:r>
            <a:endParaRPr sz="4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55" name="Google Shape;15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7063" y="2614013"/>
            <a:ext cx="1689887" cy="1689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65875" y="4110759"/>
            <a:ext cx="2019701" cy="9455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facts:</a:t>
            </a:r>
            <a:endParaRPr/>
          </a:p>
        </p:txBody>
      </p:sp>
      <p:sp>
        <p:nvSpPr>
          <p:cNvPr id="162" name="Google Shape;162;p17"/>
          <p:cNvSpPr txBox="1"/>
          <p:nvPr>
            <p:ph idx="1" type="body"/>
          </p:nvPr>
        </p:nvSpPr>
        <p:spPr>
          <a:xfrm>
            <a:off x="1034550" y="1107825"/>
            <a:ext cx="7564800" cy="353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Numpy is the foundation for numerical computation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The most basic structure in numpy is the </a:t>
            </a:r>
            <a:r>
              <a:rPr b="1" lang="en" sz="1800"/>
              <a:t>ndarray.</a:t>
            </a:r>
            <a:r>
              <a:rPr lang="en" sz="1800"/>
              <a:t> It is similar to a list.  These allow us to build vectors and matrices.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Because you can build vectors and matrices, it’ll be helpful for you to know the dimensions of your arrays.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Some differences between ndarrays: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Take up less space in memory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Faster with computations (Duh...)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Better for linear algebra operations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Rank, dot/inner procuts, eigenvalues</a:t>
            </a:r>
            <a:endParaRPr sz="1800"/>
          </a:p>
        </p:txBody>
      </p:sp>
      <p:pic>
        <p:nvPicPr>
          <p:cNvPr id="163" name="Google Shape;16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5875" y="4110759"/>
            <a:ext cx="2019701" cy="9455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Numpy Array Creation</a:t>
            </a:r>
            <a:endParaRPr/>
          </a:p>
        </p:txBody>
      </p:sp>
      <p:sp>
        <p:nvSpPr>
          <p:cNvPr id="169" name="Google Shape;169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ourier New"/>
              <a:buChar char="●"/>
            </a:pPr>
            <a:r>
              <a:rPr lang="en" sz="3000">
                <a:latin typeface="Courier New"/>
                <a:ea typeface="Courier New"/>
                <a:cs typeface="Courier New"/>
                <a:sym typeface="Courier New"/>
              </a:rPr>
              <a:t>np.arange</a:t>
            </a:r>
            <a:endParaRPr sz="3000">
              <a:latin typeface="Courier New"/>
              <a:ea typeface="Courier New"/>
              <a:cs typeface="Courier New"/>
              <a:sym typeface="Courier New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ourier New"/>
              <a:buChar char="●"/>
            </a:pPr>
            <a:r>
              <a:rPr lang="en" sz="3000">
                <a:latin typeface="Courier New"/>
                <a:ea typeface="Courier New"/>
                <a:cs typeface="Courier New"/>
                <a:sym typeface="Courier New"/>
              </a:rPr>
              <a:t>np.zeros</a:t>
            </a:r>
            <a:endParaRPr sz="3000">
              <a:latin typeface="Courier New"/>
              <a:ea typeface="Courier New"/>
              <a:cs typeface="Courier New"/>
              <a:sym typeface="Courier New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ourier New"/>
              <a:buChar char="●"/>
            </a:pPr>
            <a:r>
              <a:rPr lang="en" sz="3000">
                <a:latin typeface="Courier New"/>
                <a:ea typeface="Courier New"/>
                <a:cs typeface="Courier New"/>
                <a:sym typeface="Courier New"/>
              </a:rPr>
              <a:t>np.eye</a:t>
            </a:r>
            <a:endParaRPr sz="3000">
              <a:latin typeface="Courier New"/>
              <a:ea typeface="Courier New"/>
              <a:cs typeface="Courier New"/>
              <a:sym typeface="Courier New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ourier New"/>
              <a:buChar char="●"/>
            </a:pPr>
            <a:r>
              <a:rPr lang="en" sz="3000">
                <a:latin typeface="Courier New"/>
                <a:ea typeface="Courier New"/>
                <a:cs typeface="Courier New"/>
                <a:sym typeface="Courier New"/>
              </a:rPr>
              <a:t>np.diag</a:t>
            </a:r>
            <a:endParaRPr sz="3000">
              <a:latin typeface="Courier New"/>
              <a:ea typeface="Courier New"/>
              <a:cs typeface="Courier New"/>
              <a:sym typeface="Courier New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ourier New"/>
              <a:buChar char="●"/>
            </a:pPr>
            <a:r>
              <a:rPr lang="en" sz="3000">
                <a:latin typeface="Courier New"/>
                <a:ea typeface="Courier New"/>
                <a:cs typeface="Courier New"/>
                <a:sym typeface="Courier New"/>
              </a:rPr>
              <a:t>np.linspace</a:t>
            </a:r>
            <a:endParaRPr sz="3000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70" name="Google Shape;17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5875" y="4110759"/>
            <a:ext cx="2019701" cy="9455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Indexing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6" name="Google Shape;17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65300" y="212375"/>
            <a:ext cx="3595701" cy="471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65875" y="4110759"/>
            <a:ext cx="2019701" cy="9455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Numpy Quick Math</a:t>
            </a:r>
            <a:endParaRPr/>
          </a:p>
        </p:txBody>
      </p:sp>
      <p:sp>
        <p:nvSpPr>
          <p:cNvPr id="183" name="Google Shape;183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ourier New"/>
              <a:buChar char="●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Mean</a:t>
            </a:r>
            <a:endParaRPr sz="2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ourier New"/>
              <a:buChar char="●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Sum</a:t>
            </a:r>
            <a:endParaRPr sz="2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ourier New"/>
              <a:buChar char="●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Standard Deviation</a:t>
            </a:r>
            <a:endParaRPr sz="2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ourier New"/>
              <a:buChar char="●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Min</a:t>
            </a:r>
            <a:endParaRPr sz="2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ourier New"/>
              <a:buChar char="●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Max</a:t>
            </a:r>
            <a:endParaRPr sz="2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ourier New"/>
              <a:buChar char="●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Argmin</a:t>
            </a:r>
            <a:endParaRPr sz="2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ourier New"/>
              <a:buChar char="●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Argmax</a:t>
            </a:r>
            <a:endParaRPr sz="2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84" name="Google Shape;18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5875" y="4110759"/>
            <a:ext cx="2019701" cy="9455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Axis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0" name="Google Shape;19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0100" y="1091600"/>
            <a:ext cx="5767611" cy="3019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65875" y="4110759"/>
            <a:ext cx="2019701" cy="9455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